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7" r:id="rId3"/>
    <p:sldId id="263" r:id="rId4"/>
    <p:sldId id="265" r:id="rId5"/>
    <p:sldId id="266" r:id="rId6"/>
    <p:sldId id="269" r:id="rId7"/>
    <p:sldId id="268" r:id="rId8"/>
    <p:sldId id="261" r:id="rId9"/>
    <p:sldId id="264" r:id="rId10"/>
    <p:sldId id="267" r:id="rId11"/>
    <p:sldId id="258" r:id="rId12"/>
    <p:sldId id="262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6336" autoAdjust="0"/>
  </p:normalViewPr>
  <p:slideViewPr>
    <p:cSldViewPr>
      <p:cViewPr varScale="1">
        <p:scale>
          <a:sx n="100" d="100"/>
          <a:sy n="100" d="100"/>
        </p:scale>
        <p:origin x="1674" y="108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presProps" Target="presProps.xml"  /><Relationship Id="rId15" Type="http://schemas.openxmlformats.org/officeDocument/2006/relationships/viewProps" Target="viewProps.xml"  /><Relationship Id="rId16" Type="http://schemas.openxmlformats.org/officeDocument/2006/relationships/theme" Target="theme/theme1.xml"  /><Relationship Id="rId17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A2199EA3-C101-4FEC-B6FF-87D26CB6CCD1}" type="datetime1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CA1E3D4B-0F9F-4D9B-8C7D-89A5114E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4577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.xml" 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https://www.youtube.com/watch?v=NyQn7vdTs9w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E3D4B-0F9F-4D9B-8C7D-89A5114E46E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532303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287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748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825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700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7646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562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542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0351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451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3055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118567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E2855-7DD7-4C88-BC74-279D1DD2CDD2}" type="datetimeFigureOut">
              <a:rPr lang="ko-KR" altLang="en-US" smtClean="0"/>
              <a:t>2024-12-12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755CA-AEC6-4836-9823-9A06E99787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83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Relationship Id="rId3" Type="http://schemas.openxmlformats.org/officeDocument/2006/relationships/image" Target="../media/image11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12.png"  /><Relationship Id="rId4" Type="http://schemas.openxmlformats.org/officeDocument/2006/relationships/image" Target="../media/image13.jpeg"  /><Relationship Id="rId5" Type="http://schemas.openxmlformats.org/officeDocument/2006/relationships/image" Target="../media/image14.jpe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706090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pPr fontAlgn="base"/>
            <a:r>
              <a:rPr lang="ko-KR" altLang="en-US" sz="2000" dirty="0"/>
              <a:t>객체인식을 통한 자전거 경고시스템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1500" b="1" dirty="0"/>
              <a:t>문제 정의 </a:t>
            </a:r>
            <a:r>
              <a:rPr lang="en-US" altLang="ko-KR" sz="1500" b="1" dirty="0"/>
              <a:t>: “’</a:t>
            </a:r>
            <a:r>
              <a:rPr lang="ko-KR" altLang="en-US" sz="1500" b="1" dirty="0" err="1"/>
              <a:t>갑툭튀</a:t>
            </a:r>
            <a:r>
              <a:rPr lang="ko-KR" altLang="en-US" sz="1500" b="1" dirty="0"/>
              <a:t> 자전거에 </a:t>
            </a:r>
            <a:r>
              <a:rPr lang="ko-KR" altLang="en-US" sz="1500" b="1" dirty="0" err="1"/>
              <a:t>깜놀</a:t>
            </a:r>
            <a:r>
              <a:rPr lang="en-US" altLang="ko-KR" sz="1500" b="1" dirty="0"/>
              <a:t>’… </a:t>
            </a:r>
            <a:r>
              <a:rPr lang="ko-KR" altLang="en-US" sz="1500" b="1" dirty="0"/>
              <a:t>위험천만 겸용도로</a:t>
            </a:r>
            <a:r>
              <a:rPr lang="en-US" altLang="ko-KR" sz="1500" b="1" dirty="0"/>
              <a:t>”</a:t>
            </a:r>
          </a:p>
          <a:p>
            <a:pPr marL="0" indent="0">
              <a:buNone/>
            </a:pPr>
            <a:r>
              <a:rPr lang="en-US" altLang="ko-KR" sz="1500" b="1" dirty="0"/>
              <a:t>	         “</a:t>
            </a:r>
            <a:r>
              <a:rPr lang="ko-KR" altLang="en-US" sz="1500" b="1" dirty="0"/>
              <a:t>자전거 사고 사망자 </a:t>
            </a:r>
            <a:r>
              <a:rPr lang="en-US" altLang="ko-KR" sz="1500" b="1" dirty="0"/>
              <a:t>5</a:t>
            </a:r>
            <a:r>
              <a:rPr lang="ko-KR" altLang="en-US" sz="1500" b="1" dirty="0"/>
              <a:t>년간 </a:t>
            </a:r>
            <a:r>
              <a:rPr lang="en-US" altLang="ko-KR" sz="1500" b="1" dirty="0"/>
              <a:t>387</a:t>
            </a:r>
            <a:r>
              <a:rPr lang="ko-KR" altLang="en-US" sz="1500" b="1" dirty="0"/>
              <a:t>명</a:t>
            </a:r>
            <a:r>
              <a:rPr lang="en-US" altLang="ko-KR" sz="1500" b="1" dirty="0"/>
              <a:t>... </a:t>
            </a:r>
            <a:r>
              <a:rPr lang="ko-KR" altLang="en-US" sz="1500" b="1" dirty="0"/>
              <a:t>사고 원인 </a:t>
            </a:r>
            <a:r>
              <a:rPr lang="en-US" altLang="ko-KR" sz="1500" b="1" dirty="0"/>
              <a:t>2/3</a:t>
            </a:r>
            <a:r>
              <a:rPr lang="ko-KR" altLang="en-US" sz="1500" b="1" dirty="0"/>
              <a:t>은 안전운전 의무 불이행“</a:t>
            </a:r>
            <a:endParaRPr lang="en-US" altLang="ko-KR" sz="1500" b="1" dirty="0"/>
          </a:p>
          <a:p>
            <a:pPr>
              <a:buFontTx/>
              <a:buChar char="-"/>
            </a:pPr>
            <a:r>
              <a:rPr lang="ko-KR" altLang="en-US" sz="1300" dirty="0"/>
              <a:t>최근 자전거와 보행자 간의 안전사고는 자전거 도로와 보행자가 겸용으로 사용되는 구간에서 주로 발생하고 있으며</a:t>
            </a:r>
            <a:r>
              <a:rPr lang="en-US" altLang="ko-KR" sz="1300" dirty="0"/>
              <a:t>, </a:t>
            </a:r>
            <a:r>
              <a:rPr lang="ko-KR" altLang="en-US" sz="1300" dirty="0"/>
              <a:t>이러한 사고는 자전거 이용자와 보행자 모두에게 심각한 위험을 초래하고 있습니다</a:t>
            </a:r>
            <a:r>
              <a:rPr lang="en-US" altLang="ko-KR" sz="1300" dirty="0"/>
              <a:t>. </a:t>
            </a:r>
          </a:p>
          <a:p>
            <a:pPr>
              <a:buFontTx/>
              <a:buChar char="-"/>
            </a:pPr>
            <a:r>
              <a:rPr lang="ko-KR" altLang="en-US" sz="1300" dirty="0"/>
              <a:t>특히</a:t>
            </a:r>
            <a:r>
              <a:rPr lang="en-US" altLang="ko-KR" sz="1300" dirty="0"/>
              <a:t>, </a:t>
            </a:r>
            <a:r>
              <a:rPr lang="ko-KR" altLang="en-US" sz="1300" dirty="0"/>
              <a:t>통계에 따르면 최근 </a:t>
            </a:r>
            <a:r>
              <a:rPr lang="en-US" altLang="ko-KR" sz="1300" dirty="0"/>
              <a:t>5</a:t>
            </a:r>
            <a:r>
              <a:rPr lang="ko-KR" altLang="en-US" sz="1300" dirty="0"/>
              <a:t>년간 자전거 사고 사망자는 </a:t>
            </a:r>
            <a:r>
              <a:rPr lang="en-US" altLang="ko-KR" sz="1300" dirty="0"/>
              <a:t>387</a:t>
            </a:r>
            <a:r>
              <a:rPr lang="ko-KR" altLang="en-US" sz="1300" dirty="0"/>
              <a:t>명에 달하며</a:t>
            </a:r>
            <a:r>
              <a:rPr lang="en-US" altLang="ko-KR" sz="1300" dirty="0"/>
              <a:t>, </a:t>
            </a:r>
            <a:r>
              <a:rPr lang="ko-KR" altLang="en-US" sz="1300" dirty="0"/>
              <a:t>사고 원인의 </a:t>
            </a:r>
            <a:r>
              <a:rPr lang="en-US" altLang="ko-KR" sz="1300" dirty="0"/>
              <a:t>2/3</a:t>
            </a:r>
            <a:r>
              <a:rPr lang="ko-KR" altLang="en-US" sz="1300" dirty="0"/>
              <a:t>가 안전운전 의무 불이행으로 나타났습니다</a:t>
            </a:r>
            <a:r>
              <a:rPr lang="en-US" altLang="ko-KR" sz="1300" dirty="0"/>
              <a:t>. </a:t>
            </a:r>
            <a:r>
              <a:rPr lang="ko-KR" altLang="en-US" sz="1300" dirty="0"/>
              <a:t>이러한 문제는 도로 환경과 안전 장치 부족이 주요 원인으로 꼽히고 있습니다</a:t>
            </a:r>
            <a:r>
              <a:rPr lang="en-US" altLang="ko-KR" sz="1300" dirty="0"/>
              <a:t>.</a:t>
            </a:r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endParaRPr lang="en-US" altLang="ko-KR" sz="1300" dirty="0"/>
          </a:p>
          <a:p>
            <a:pPr>
              <a:buFontTx/>
              <a:buChar char="-"/>
            </a:pPr>
            <a:r>
              <a:rPr lang="ko-KR" altLang="en-US" sz="1300" dirty="0"/>
              <a:t>해결해야 하는 문제 </a:t>
            </a:r>
            <a:r>
              <a:rPr lang="en-US" altLang="ko-KR" sz="1300" dirty="0"/>
              <a:t>: </a:t>
            </a:r>
            <a:r>
              <a:rPr lang="ko-KR" altLang="en-US" sz="1300" dirty="0"/>
              <a:t>실시간으로 보행자를 감지해 경고를 주어 사고율 감소시켜야 함</a:t>
            </a:r>
            <a:r>
              <a:rPr lang="en-US" altLang="ko-KR" sz="1300" dirty="0"/>
              <a:t>. </a:t>
            </a:r>
            <a:r>
              <a:rPr lang="ko-KR" altLang="en-US" sz="1300" dirty="0"/>
              <a:t>보행자 감지 및 거리 감지를 위해 </a:t>
            </a:r>
            <a:r>
              <a:rPr lang="ko-KR" altLang="en-US" sz="1300" dirty="0" err="1"/>
              <a:t>뎁스카메라</a:t>
            </a:r>
            <a:r>
              <a:rPr lang="ko-KR" altLang="en-US" sz="1300" dirty="0"/>
              <a:t> 운용</a:t>
            </a:r>
            <a:r>
              <a:rPr lang="en-US" altLang="ko-KR" sz="1300" dirty="0"/>
              <a:t>, </a:t>
            </a:r>
            <a:r>
              <a:rPr lang="ko-KR" altLang="en-US" sz="1300" dirty="0"/>
              <a:t>감지 후 스피커 및 전조등으로 보행자에게 경고 전달</a:t>
            </a:r>
            <a:endParaRPr lang="en-US" altLang="ko-KR" sz="1300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67544" y="908720"/>
            <a:ext cx="8229600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1600" dirty="0" err="1"/>
              <a:t>김규영</a:t>
            </a:r>
            <a:r>
              <a:rPr lang="en-US" altLang="ko-KR" sz="1600" dirty="0"/>
              <a:t>(21911924), </a:t>
            </a:r>
            <a:r>
              <a:rPr lang="ko-KR" altLang="en-US" sz="1600" dirty="0"/>
              <a:t>김기환</a:t>
            </a:r>
            <a:r>
              <a:rPr lang="en-US" altLang="ko-KR" sz="1600" dirty="0"/>
              <a:t>(21912018), </a:t>
            </a:r>
            <a:r>
              <a:rPr lang="ko-KR" altLang="en-US" sz="1600" dirty="0" err="1"/>
              <a:t>이석문</a:t>
            </a:r>
            <a:r>
              <a:rPr lang="ko-KR" altLang="en-US" sz="1600" dirty="0"/>
              <a:t> 교수님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44D1D61-9857-4F17-BE0F-FBD5F19D4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3140968"/>
            <a:ext cx="2376264" cy="23685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144E5B-AC5B-43C8-A743-BF7B48C263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2" y="3184375"/>
            <a:ext cx="3297756" cy="232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283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2000" dirty="0"/>
              <a:t>목표대비 진행사항</a:t>
            </a:r>
            <a:endParaRPr lang="en-US" altLang="ko-KR" sz="2000" dirty="0"/>
          </a:p>
          <a:p>
            <a:pPr lvl="1"/>
            <a:r>
              <a:rPr lang="ko-KR" altLang="en-US" sz="1600" dirty="0" err="1"/>
              <a:t>간트</a:t>
            </a:r>
            <a:r>
              <a:rPr lang="ko-KR" altLang="en-US" sz="1600" dirty="0"/>
              <a:t> 차트를 이용하여 계획서 상의 일정과 실제 진행 일정을 함께 표시</a:t>
            </a:r>
            <a:endParaRPr lang="en-US" altLang="ko-KR" sz="16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/>
              <a:t>팀원 별 역할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65E4FB0-5D73-43A3-AB39-778804D6F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9592" y="1268760"/>
            <a:ext cx="6840760" cy="2546663"/>
          </a:xfrm>
          <a:prstGeom prst="rect">
            <a:avLst/>
          </a:prstGeom>
          <a:noFill/>
          <a:ln>
            <a:noFill/>
          </a:ln>
          <a:effectLst/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49E1BBC-8AB0-4234-9F26-1E30F3704C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773583"/>
              </p:ext>
            </p:extLst>
          </p:nvPr>
        </p:nvGraphicFramePr>
        <p:xfrm>
          <a:off x="899592" y="4221088"/>
          <a:ext cx="6984776" cy="18001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99629">
                  <a:extLst>
                    <a:ext uri="{9D8B030D-6E8A-4147-A177-3AD203B41FA5}">
                      <a16:colId xmlns:a16="http://schemas.microsoft.com/office/drawing/2014/main" val="88957545"/>
                    </a:ext>
                  </a:extLst>
                </a:gridCol>
                <a:gridCol w="1985147">
                  <a:extLst>
                    <a:ext uri="{9D8B030D-6E8A-4147-A177-3AD203B41FA5}">
                      <a16:colId xmlns:a16="http://schemas.microsoft.com/office/drawing/2014/main" val="3080624374"/>
                    </a:ext>
                  </a:extLst>
                </a:gridCol>
              </a:tblGrid>
              <a:tr h="3000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구현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담당 인원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341705"/>
                  </a:ext>
                </a:extLst>
              </a:tr>
              <a:tr h="3000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라즈베리파이에</a:t>
                      </a:r>
                      <a:r>
                        <a:rPr lang="ko-KR" altLang="en-US" sz="1200" dirty="0"/>
                        <a:t> 카메라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경고센서 연결 및 운용 소프트웨어 다운로드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김규영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김기환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65986"/>
                  </a:ext>
                </a:extLst>
              </a:tr>
              <a:tr h="30003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Yolov5</a:t>
                      </a:r>
                      <a:r>
                        <a:rPr lang="ko-KR" altLang="en-US" sz="1200" dirty="0"/>
                        <a:t>를 사용해 객체인식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사람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얼굴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코드 및 거리계산 코드 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김규영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김기환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412536"/>
                  </a:ext>
                </a:extLst>
              </a:tr>
              <a:tr h="3000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경고센서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 err="1"/>
                        <a:t>부저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램프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를 활용해 경고 전달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김규영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김기환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89502"/>
                  </a:ext>
                </a:extLst>
              </a:tr>
              <a:tr h="3000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중간발표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김규영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893803"/>
                  </a:ext>
                </a:extLst>
              </a:tr>
              <a:tr h="3000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제안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최종발표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김규영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581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7397419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2000" dirty="0"/>
              <a:t>최종 결과물의 성능 분석 </a:t>
            </a:r>
            <a:r>
              <a:rPr lang="en-US" altLang="ko-KR" sz="2000" dirty="0"/>
              <a:t>(</a:t>
            </a:r>
            <a:r>
              <a:rPr lang="ko-KR" altLang="en-US" sz="2000" dirty="0"/>
              <a:t>목표 성능 대비 달성도</a:t>
            </a:r>
            <a:r>
              <a:rPr lang="en-US" altLang="ko-KR" sz="2000" dirty="0"/>
              <a:t>)</a:t>
            </a:r>
          </a:p>
          <a:p>
            <a:pPr lvl="1"/>
            <a:r>
              <a:rPr lang="ko-KR" altLang="en-US" sz="1400" dirty="0"/>
              <a:t>당초 설계목표로 설정하였던 각 평가 항목 별 달성도 기술 </a:t>
            </a:r>
            <a:r>
              <a:rPr lang="en-US" altLang="ko-KR" sz="1400" dirty="0"/>
              <a:t>(</a:t>
            </a:r>
            <a:r>
              <a:rPr lang="ko-KR" altLang="en-US" sz="1400" dirty="0"/>
              <a:t>각 항목별 성능 분석 내용 기술</a:t>
            </a:r>
            <a:r>
              <a:rPr lang="en-US" altLang="ko-KR" sz="1400" dirty="0"/>
              <a:t>)</a:t>
            </a:r>
            <a:endParaRPr lang="ko-KR" altLang="en-US" sz="1400" dirty="0"/>
          </a:p>
          <a:p>
            <a:pPr lvl="1"/>
            <a:r>
              <a:rPr lang="ko-KR" altLang="en-US" sz="1400" dirty="0"/>
              <a:t>달성 하지 못한 경우</a:t>
            </a:r>
            <a:r>
              <a:rPr lang="en-US" altLang="ko-KR" sz="1400" dirty="0"/>
              <a:t>, </a:t>
            </a:r>
            <a:r>
              <a:rPr lang="ko-KR" altLang="en-US" sz="1400" dirty="0"/>
              <a:t>이유를 기술</a:t>
            </a:r>
            <a:endParaRPr lang="en-US" altLang="ko-KR" sz="1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7D6DFDD-CE75-43DB-BDA0-208839904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36825" y="12842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1012824" y="1512889"/>
          <a:ext cx="7231584" cy="51042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7896"/>
                <a:gridCol w="1807896"/>
                <a:gridCol w="1807896"/>
                <a:gridCol w="1807896"/>
              </a:tblGrid>
              <a:tr h="345387">
                <a:tc>
                  <a:txBody>
                    <a:bodyPr vert="horz" lIns="91440" tIns="45720" rIns="91440" bIns="45720" anchor="t" anchorCtr="0"/>
                    <a:lstStyle/>
                    <a:p>
                      <a:pPr lvl="0" latinLnBrk="1">
                        <a:defRPr/>
                      </a:pPr>
                      <a:r>
                        <a:rPr lang="ko-KR" altLang="en-US"/>
                        <a:t>핵심 필수 기능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latinLnBrk="1">
                        <a:defRPr/>
                      </a:pPr>
                      <a:r>
                        <a:rPr lang="ko-KR" altLang="en-US"/>
                        <a:t>당초 성능 목표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latinLnBrk="1">
                        <a:defRPr/>
                      </a:pPr>
                      <a:r>
                        <a:rPr lang="ko-KR" altLang="en-US"/>
                        <a:t>구현된 성능 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latinLnBrk="1">
                        <a:defRPr/>
                      </a:pPr>
                      <a:r>
                        <a:rPr lang="ko-KR" altLang="en-US"/>
                        <a:t>달성 여부 분석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1613184">
                <a:tc>
                  <a:txBody>
                    <a:bodyPr vert="horz" lIns="91440" tIns="45720" rIns="91440" bIns="45720" anchor="t" anchorCtr="0"/>
                    <a:lstStyle/>
                    <a:p>
                      <a:pPr lvl="0" latinLnBrk="1">
                        <a:defRPr/>
                      </a:pPr>
                      <a:r>
                        <a:rPr lang="ko-KR" altLang="en-US" sz="1100"/>
                        <a:t>객체 탐지 및 분류</a:t>
                      </a:r>
                      <a:endParaRPr lang="ko-KR" altLang="en-US" sz="1100"/>
                    </a:p>
                  </a:txBody>
                  <a:tcPr marL="91440" marR="91440"/>
                </a:tc>
                <a:tc>
                  <a:txBody>
                    <a:bodyPr vert="horz" lIns="64770" tIns="17907" rIns="64770" bIns="17907" anchor="ctr" anchorCtr="0"/>
                    <a:lstStyle/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yolov5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로 보행자를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90%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이상의 정확도로 인식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en-US" altLang="ko-KR" sz="1000" kern="0" spc="0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객체 탐지 속도를 실시간 처리가 가능하게 함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en-US" altLang="ko-KR" sz="1000" kern="0" spc="0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보행자 외 불필요한 객체를 탐지하지 않아야 함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 vert="horz" lIns="64770" tIns="17907" rIns="64770" bIns="17907" anchor="ctr" anchorCtr="0"/>
                    <a:lstStyle/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-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보행자를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84%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이상의 정확도로 탐지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  <a:defRPr/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- RealSense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카메라와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Yolov5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연동시 평균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25~30fps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의 처리 속도 유지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  <a:defRPr/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바탕"/>
                          <a:ea typeface="+mn-ea"/>
                        </a:rPr>
                        <a:t>-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보행자 외 불필요한 객체 탐지율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3%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이하로 감소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 vert="horz" lIns="64770" tIns="17907" rIns="64770" bIns="17907" anchor="ctr" anchorCtr="0"/>
                    <a:lstStyle/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사람 얼굴 인식과정에서 사람 객체가 먼저 인식이 되는 경우 얼굴 인식 코드가 실행되지 않아 정확도 성능 목표보다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6%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정도 부정확하다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/>
                </a:tc>
              </a:tr>
              <a:tr h="1152668">
                <a:tc>
                  <a:txBody>
                    <a:bodyPr vert="horz" lIns="64770" tIns="17907" rIns="64770" bIns="17907" anchor="ctr" anchorCtr="0"/>
                    <a:lstStyle/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거리 계산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 vert="horz" lIns="64770" tIns="17907" rIns="64770" bIns="17907" anchor="ctr" anchorCtr="0"/>
                    <a:lstStyle/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Intel realsense D455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의 깊이 데이터를 활용하여 카메라와 보행자의 거리 오차를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±50cm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이내로 유지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 vert="horz" lIns="64770" tIns="17907" rIns="64770" bIns="17907" anchor="ctr" anchorCtr="0"/>
                    <a:lstStyle/>
                    <a:p>
                      <a:pPr marL="171450" marR="0" lvl="0" indent="-17145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보행자와의 거리 오차를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±50cm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이내로 유지 성공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marL="171450" marR="0" lvl="0" indent="-17145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조명 변화 및 다양한 각도에서 안정적으로 객체 탐지 성능 확인 완료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 vert="horz" lIns="64770" tIns="17907" rIns="64770" bIns="17907" anchor="ctr" anchorCtr="0"/>
                    <a:lstStyle/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보행자와의 거리 오차를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±30cm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이내로 개선 하면 성능 개선하면 더 좋을 것 같다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/>
                </a:tc>
              </a:tr>
              <a:tr h="1613184">
                <a:tc>
                  <a:txBody>
                    <a:bodyPr vert="horz" lIns="64770" tIns="17907" rIns="64770" bIns="17907" anchor="ctr" anchorCtr="0"/>
                    <a:lstStyle/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경고 시스템 제어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 vert="horz" lIns="64770" tIns="17907" rIns="64770" bIns="17907" anchor="ctr" anchorCtr="0"/>
                    <a:lstStyle/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사람이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6m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이내로 접근할 경우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, 0.5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초 이내로 경고음과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LED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신호를 출력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en-US" altLang="ko-KR" sz="1000" kern="0" spc="0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경고음과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LED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신호를 직관적으로 인식할 수 있도록 명확하고 반복적인 패턴 사용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 vert="horz" lIns="64770" tIns="17907" rIns="64770" bIns="17907" anchor="ctr" anchorCtr="0"/>
                    <a:lstStyle/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-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사람이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6m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이내로 접근하면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0.3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초 이내 경고음 및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LED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신호 출력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en-US" altLang="ko-KR" sz="1000" kern="0" spc="0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-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경고음은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0.5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초 간격으로 반복되고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, LED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는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2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초간 켜짐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en-US" altLang="ko-KR" sz="1000" kern="0" spc="0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marL="0" marR="0" lvl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-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보행자가 명확히 인식할 수 있는 경고 패턴 구현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latinLnBrk="1">
                        <a:defRPr/>
                      </a:pPr>
                      <a:endParaRPr lang="ko-KR" altLang="en-US" sz="1100"/>
                    </a:p>
                  </a:txBody>
                  <a:tcPr marL="91440" marR="9144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7043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2000" dirty="0"/>
              <a:t>성능 목표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C250240-21AF-4775-9AF0-4C619969FF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736595"/>
              </p:ext>
            </p:extLst>
          </p:nvPr>
        </p:nvGraphicFramePr>
        <p:xfrm>
          <a:off x="1052242" y="1052736"/>
          <a:ext cx="7634556" cy="34943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4852">
                  <a:extLst>
                    <a:ext uri="{9D8B030D-6E8A-4147-A177-3AD203B41FA5}">
                      <a16:colId xmlns:a16="http://schemas.microsoft.com/office/drawing/2014/main" val="2908180714"/>
                    </a:ext>
                  </a:extLst>
                </a:gridCol>
                <a:gridCol w="2544852">
                  <a:extLst>
                    <a:ext uri="{9D8B030D-6E8A-4147-A177-3AD203B41FA5}">
                      <a16:colId xmlns:a16="http://schemas.microsoft.com/office/drawing/2014/main" val="3462063355"/>
                    </a:ext>
                  </a:extLst>
                </a:gridCol>
                <a:gridCol w="2544852">
                  <a:extLst>
                    <a:ext uri="{9D8B030D-6E8A-4147-A177-3AD203B41FA5}">
                      <a16:colId xmlns:a16="http://schemas.microsoft.com/office/drawing/2014/main" val="1118586882"/>
                    </a:ext>
                  </a:extLst>
                </a:gridCol>
              </a:tblGrid>
              <a:tr h="2811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핵심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기능 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성능 목표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791334"/>
                  </a:ext>
                </a:extLst>
              </a:tr>
              <a:tr h="128657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객체 탐지 및 분류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YOLOv5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를 </a:t>
                      </a:r>
                      <a:r>
                        <a:rPr lang="ko-KR" altLang="en-US" sz="11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라즈베리파이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에 설치 및 최적화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Intel RealSense D455 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카메라로 영상 및 깊이 데이터 수집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YOLOv5 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모델을 활용하여 보행자 탐지 및 위치 정보 확인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탐지된 보행자의 중심 좌표와 깊이 데이터를 결합하여 거리를 계산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yolov5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보행자를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90%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이상의 정확도로 인식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객체 탐지 속도를 실시간 처리가 가능하게 함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보행자 외 불필요한 객체를 탐지하지 않아야 함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884291739"/>
                  </a:ext>
                </a:extLst>
              </a:tr>
              <a:tr h="64392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거리 계산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RealSense SDK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를 활용하여 깊이 데이터 처리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Intel realsense D455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깊이 데이터를 활용하여 카메라와보행자의 거리 오차를 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±50cm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이내로 유지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799675597"/>
                  </a:ext>
                </a:extLst>
              </a:tr>
              <a:tr h="85814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</a:rPr>
                        <a:t>경고 시스템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</a:rPr>
                        <a:t>(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</a:rPr>
                        <a:t>소리 및 시각적 신호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</a:rPr>
                        <a:t>)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fontAlgn="base" latinLnBrk="1"/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보행자와의 거리가 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6m 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이내일 때 경고 실행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1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부저로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경고음을 출력하고 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LED 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램프로 시각적 경고 제공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사람이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6m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이내로 접근할 경우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0.3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이내로 경고음과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LED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신호를 출력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경고음과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LED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신호를 직관적으로 인식할 수 있도록 명확하고 반복적인 패턴 사용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138432730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9B47AD85-AC4D-431A-8649-D4478260A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544" y="4547079"/>
            <a:ext cx="3212748" cy="282786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2B2C65-1DE3-4A11-9E22-0B77B8C62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72" y="4599550"/>
            <a:ext cx="3126618" cy="282786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38974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2000" dirty="0"/>
              <a:t>제안 발표 심사</a:t>
            </a:r>
            <a:r>
              <a:rPr lang="en-US" altLang="ko-KR" sz="2000" dirty="0"/>
              <a:t>, </a:t>
            </a:r>
            <a:r>
              <a:rPr lang="ko-KR" altLang="en-US" sz="2000" dirty="0"/>
              <a:t>중간 발표 심사에서 지적 받은 사항 및 반영 내용</a:t>
            </a:r>
            <a:endParaRPr lang="en-US" altLang="ko-KR" sz="2000" dirty="0"/>
          </a:p>
          <a:p>
            <a:pPr lvl="1"/>
            <a:r>
              <a:rPr lang="ko-KR" altLang="en-US" sz="1400" dirty="0"/>
              <a:t>제안 심사와 중간 발표 심사 때 지적 받은 사항에 대해 상세히 기술</a:t>
            </a:r>
          </a:p>
          <a:p>
            <a:pPr lvl="1"/>
            <a:r>
              <a:rPr lang="ko-KR" altLang="en-US" sz="1400" dirty="0"/>
              <a:t>각각의 지적 받은 사항에 대해서 어떻게 보완하였는지 항목별로 상세히 기술 </a:t>
            </a:r>
            <a:r>
              <a:rPr lang="en-US" altLang="ko-KR" sz="1400" dirty="0"/>
              <a:t>(</a:t>
            </a:r>
            <a:r>
              <a:rPr lang="ko-KR" altLang="en-US" sz="1400" dirty="0"/>
              <a:t>표 활용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8495638-C5A6-46BA-BFC2-DA5DD18380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044387"/>
              </p:ext>
            </p:extLst>
          </p:nvPr>
        </p:nvGraphicFramePr>
        <p:xfrm>
          <a:off x="827584" y="1700808"/>
          <a:ext cx="7754879" cy="26642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5230">
                  <a:extLst>
                    <a:ext uri="{9D8B030D-6E8A-4147-A177-3AD203B41FA5}">
                      <a16:colId xmlns:a16="http://schemas.microsoft.com/office/drawing/2014/main" val="1796946417"/>
                    </a:ext>
                  </a:extLst>
                </a:gridCol>
                <a:gridCol w="5279649">
                  <a:extLst>
                    <a:ext uri="{9D8B030D-6E8A-4147-A177-3AD203B41FA5}">
                      <a16:colId xmlns:a16="http://schemas.microsoft.com/office/drawing/2014/main" val="3691689295"/>
                    </a:ext>
                  </a:extLst>
                </a:gridCol>
              </a:tblGrid>
              <a:tr h="5984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/>
                        <a:t>지적 사항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해결 방안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91141"/>
                  </a:ext>
                </a:extLst>
              </a:tr>
              <a:tr h="68861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보행자 감지 인식 어떻게 할 것인지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err="1"/>
                        <a:t>라즈베리파이</a:t>
                      </a:r>
                      <a:r>
                        <a:rPr lang="en-US" altLang="ko-KR" sz="1500" dirty="0"/>
                        <a:t>5</a:t>
                      </a:r>
                      <a:r>
                        <a:rPr lang="ko-KR" altLang="en-US" sz="1500" dirty="0"/>
                        <a:t>에서 </a:t>
                      </a:r>
                      <a:r>
                        <a:rPr lang="en-US" altLang="ko-KR" sz="1500" dirty="0" err="1"/>
                        <a:t>opencv</a:t>
                      </a:r>
                      <a:r>
                        <a:rPr lang="ko-KR" altLang="en-US" sz="1500" dirty="0"/>
                        <a:t>와 </a:t>
                      </a:r>
                      <a:r>
                        <a:rPr lang="en-US" altLang="ko-KR" sz="1500" dirty="0"/>
                        <a:t>yolov5</a:t>
                      </a:r>
                      <a:r>
                        <a:rPr lang="ko-KR" altLang="en-US" sz="1500" dirty="0"/>
                        <a:t>모델을 활용하여 객체인식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668602"/>
                  </a:ext>
                </a:extLst>
              </a:tr>
              <a:tr h="68861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보행자와의 거리는 어떻게 계산할지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Intel </a:t>
                      </a:r>
                      <a:r>
                        <a:rPr lang="en-US" altLang="ko-KR" sz="1500" dirty="0" err="1"/>
                        <a:t>realsense</a:t>
                      </a:r>
                      <a:r>
                        <a:rPr lang="en-US" altLang="ko-KR" sz="1500" dirty="0"/>
                        <a:t> </a:t>
                      </a:r>
                      <a:r>
                        <a:rPr lang="ko-KR" altLang="en-US" sz="1500" dirty="0"/>
                        <a:t>카메라를 활용해 거리 데이터 받음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869323"/>
                  </a:ext>
                </a:extLst>
              </a:tr>
              <a:tr h="68861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소프트웨어 흐름도 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75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875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2000" dirty="0"/>
              <a:t>제안 발표 심사</a:t>
            </a:r>
            <a:r>
              <a:rPr lang="en-US" altLang="ko-KR" sz="2000" dirty="0"/>
              <a:t>, </a:t>
            </a:r>
            <a:r>
              <a:rPr lang="ko-KR" altLang="en-US" sz="2000" dirty="0"/>
              <a:t>중간 발표 심사에서 지적 받은 사항 및 반영 내용</a:t>
            </a:r>
            <a:endParaRPr lang="en-US" altLang="ko-KR" sz="2000" dirty="0"/>
          </a:p>
          <a:p>
            <a:r>
              <a:rPr lang="en-US" altLang="ko-KR" sz="2000" dirty="0"/>
              <a:t>1.</a:t>
            </a:r>
            <a:r>
              <a:rPr lang="ko-KR" altLang="en-US" sz="2000" dirty="0"/>
              <a:t> 보행자 감지 인식 어떻게 할지</a:t>
            </a:r>
            <a:endParaRPr lang="en-US" altLang="ko-KR" sz="2000" dirty="0"/>
          </a:p>
          <a:p>
            <a:r>
              <a:rPr lang="ko-KR" altLang="en-US" sz="2000" dirty="0"/>
              <a:t>２</a:t>
            </a:r>
            <a:r>
              <a:rPr lang="en-US" altLang="ko-KR" sz="2000" dirty="0"/>
              <a:t>. </a:t>
            </a:r>
            <a:r>
              <a:rPr lang="ko-KR" altLang="en-US" sz="2000" dirty="0"/>
              <a:t>보행자와의 거리는 어떻게 계산할지</a:t>
            </a:r>
          </a:p>
          <a:p>
            <a:endParaRPr lang="ko-KR" altLang="en-US" sz="2000" dirty="0"/>
          </a:p>
          <a:p>
            <a:endParaRPr lang="en-US" altLang="ko-KR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7E75C72-5482-40CF-9D13-315476084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17" t="9833" r="17025" b="49433"/>
          <a:stretch/>
        </p:blipFill>
        <p:spPr>
          <a:xfrm>
            <a:off x="457200" y="2202464"/>
            <a:ext cx="4130247" cy="296109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7D64B01-E75C-4211-B802-F9301458A9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75" t="9400" r="16138" b="45800"/>
          <a:stretch/>
        </p:blipFill>
        <p:spPr>
          <a:xfrm>
            <a:off x="4718298" y="2168321"/>
            <a:ext cx="3837651" cy="299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669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2000" dirty="0"/>
              <a:t>제안 발표 심사</a:t>
            </a:r>
            <a:r>
              <a:rPr lang="en-US" altLang="ko-KR" sz="2000" dirty="0"/>
              <a:t>, </a:t>
            </a:r>
            <a:r>
              <a:rPr lang="ko-KR" altLang="en-US" sz="2000" dirty="0"/>
              <a:t>중간 발표 심사에서 지적 받은 사항 및 반영 내용</a:t>
            </a:r>
            <a:endParaRPr lang="en-US" altLang="ko-KR" sz="2000" dirty="0"/>
          </a:p>
          <a:p>
            <a:r>
              <a:rPr lang="ko-KR" altLang="en-US" sz="2000" dirty="0"/>
              <a:t>３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ko-KR" altLang="en-US" sz="2000" dirty="0" err="1"/>
              <a:t>플로우차트</a:t>
            </a:r>
            <a:endParaRPr lang="ko-KR" altLang="en-US" sz="2000" dirty="0"/>
          </a:p>
          <a:p>
            <a:endParaRPr lang="en-US" altLang="ko-KR" sz="2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165A56-611B-48E9-B704-9AAE7FC47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295284"/>
            <a:ext cx="3096344" cy="491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815667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제안 발표 심사</a:t>
            </a:r>
            <a:r>
              <a:rPr lang="en-US" altLang="ko-KR" sz="2000"/>
              <a:t>, </a:t>
            </a:r>
            <a:r>
              <a:rPr lang="ko-KR" altLang="en-US" sz="2000"/>
              <a:t>중간 발표 심사에서 지적 받은 사항 및 반영 내용</a:t>
            </a:r>
            <a:endParaRPr lang="ko-KR" altLang="en-US" sz="2000"/>
          </a:p>
          <a:p>
            <a:pPr lvl="0">
              <a:defRPr/>
            </a:pPr>
            <a:r>
              <a:rPr lang="en-US" altLang="ko-KR" sz="2000"/>
              <a:t>4.</a:t>
            </a:r>
            <a:r>
              <a:rPr lang="ko-KR" altLang="en-US" sz="2000"/>
              <a:t> 소프트웨어 흐름도</a:t>
            </a:r>
            <a:endParaRPr lang="ko-KR" altLang="en-US" sz="2000"/>
          </a:p>
          <a:p>
            <a:pPr lvl="0">
              <a:defRPr/>
            </a:pPr>
            <a:endParaRPr lang="en-US" altLang="ko-KR" sz="200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D0781C6-4A2F-4C3D-B9B5-1C971D5AA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41" y="1657361"/>
            <a:ext cx="4318959" cy="429890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635E3E3-48CE-464A-BA24-26CECCCC21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5" t="520" r="-7185" b="-520"/>
          <a:stretch/>
        </p:blipFill>
        <p:spPr>
          <a:xfrm>
            <a:off x="4355976" y="1513345"/>
            <a:ext cx="4639737" cy="472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230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2000" dirty="0"/>
              <a:t>최종 결과물</a:t>
            </a:r>
            <a:endParaRPr lang="en-US" altLang="ko-KR" sz="2000" dirty="0"/>
          </a:p>
          <a:p>
            <a:pPr lvl="1"/>
            <a:r>
              <a:rPr lang="ko-KR" altLang="en-US" sz="1600" dirty="0"/>
              <a:t>기능 블록도 </a:t>
            </a:r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r>
              <a:rPr lang="ko-KR" altLang="en-US" sz="1600" dirty="0"/>
              <a:t>결과물의 형태</a:t>
            </a:r>
            <a:r>
              <a:rPr lang="en-US" altLang="ko-KR" sz="1600" dirty="0"/>
              <a:t>(</a:t>
            </a:r>
            <a:r>
              <a:rPr lang="ko-KR" altLang="en-US" sz="1600" dirty="0"/>
              <a:t>그림 샘플 등</a:t>
            </a:r>
            <a:r>
              <a:rPr lang="en-US" altLang="ko-KR" sz="1600" dirty="0"/>
              <a:t>)</a:t>
            </a:r>
          </a:p>
          <a:p>
            <a:pPr lvl="1"/>
            <a:endParaRPr lang="ko-KR" altLang="en-US" sz="1600" dirty="0"/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A95763C4-09E9-4D94-811F-83583D1733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9592" y="1268760"/>
            <a:ext cx="4847082" cy="1607312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07DAC84-0634-4D06-A5D6-23583EFE4C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996952"/>
            <a:ext cx="4464496" cy="34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509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2000" dirty="0"/>
              <a:t>현재 진행 상세 결과</a:t>
            </a:r>
            <a:endParaRPr lang="en-US" altLang="ko-KR" sz="2000" dirty="0"/>
          </a:p>
          <a:p>
            <a:pPr lvl="1"/>
            <a:r>
              <a:rPr lang="ko-KR" altLang="en-US" sz="1600" dirty="0"/>
              <a:t>수행 프로젝트의 전체 핵심 모듈을 </a:t>
            </a:r>
            <a:r>
              <a:rPr lang="ko-KR" altLang="en-US" sz="1600" u="sng" dirty="0"/>
              <a:t>표로 정리</a:t>
            </a:r>
            <a:r>
              <a:rPr lang="ko-KR" altLang="en-US" sz="1600" dirty="0"/>
              <a:t>하고</a:t>
            </a:r>
            <a:r>
              <a:rPr lang="en-US" altLang="ko-KR" sz="1600" dirty="0"/>
              <a:t>, </a:t>
            </a:r>
            <a:r>
              <a:rPr lang="ko-KR" altLang="en-US" sz="1600" dirty="0"/>
              <a:t>현재까지 구현 완성도를 </a:t>
            </a:r>
            <a:r>
              <a:rPr lang="en-US" altLang="ko-KR" sz="1600" dirty="0"/>
              <a:t>%</a:t>
            </a:r>
            <a:r>
              <a:rPr lang="ko-KR" altLang="en-US" sz="1600" dirty="0"/>
              <a:t>로 표시 </a:t>
            </a:r>
            <a:r>
              <a:rPr lang="en-US" altLang="ko-KR" sz="1600" dirty="0"/>
              <a:t>(</a:t>
            </a:r>
            <a:r>
              <a:rPr lang="ko-KR" altLang="en-US" sz="1600" dirty="0"/>
              <a:t>필요 시 사진 등 관련 자료 첨부</a:t>
            </a:r>
            <a:r>
              <a:rPr lang="en-US" altLang="ko-KR" sz="1600" dirty="0"/>
              <a:t>)</a:t>
            </a:r>
          </a:p>
          <a:p>
            <a:pPr lvl="1"/>
            <a:endParaRPr lang="en-US" altLang="ko-KR" sz="1600" dirty="0"/>
          </a:p>
          <a:p>
            <a:pPr marL="457200" lvl="1" indent="0">
              <a:buNone/>
            </a:pPr>
            <a:r>
              <a:rPr lang="en-US" altLang="ko-KR" sz="1600" dirty="0"/>
              <a:t>   &lt;</a:t>
            </a:r>
            <a:r>
              <a:rPr lang="ko-KR" altLang="en-US" sz="1600" dirty="0"/>
              <a:t>표 예시</a:t>
            </a:r>
            <a:r>
              <a:rPr lang="en-US" altLang="ko-KR" sz="1600" dirty="0"/>
              <a:t>&gt;</a:t>
            </a:r>
          </a:p>
          <a:p>
            <a:pPr lvl="1"/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359543"/>
              </p:ext>
            </p:extLst>
          </p:nvPr>
        </p:nvGraphicFramePr>
        <p:xfrm>
          <a:off x="755576" y="2276872"/>
          <a:ext cx="7776864" cy="3571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핵심 모듈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모듈 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완성도</a:t>
                      </a:r>
                      <a:r>
                        <a:rPr lang="en-US" altLang="ko-KR" dirty="0"/>
                        <a:t>(%)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각종 모듈 연결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라즈베리파이에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RealSense</a:t>
                      </a:r>
                      <a:r>
                        <a:rPr lang="ko-KR" altLang="en-US" dirty="0"/>
                        <a:t>카메라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램프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부저를</a:t>
                      </a:r>
                      <a:r>
                        <a:rPr lang="ko-KR" altLang="en-US" dirty="0"/>
                        <a:t> 연결 후 정상 동작 확인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보행자 감지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카메라 모듈과 </a:t>
                      </a:r>
                      <a:r>
                        <a:rPr lang="en-US" altLang="ko-KR" dirty="0" err="1"/>
                        <a:t>opencv</a:t>
                      </a:r>
                      <a:r>
                        <a:rPr lang="en-US" altLang="ko-KR" dirty="0"/>
                        <a:t>, yolov5</a:t>
                      </a:r>
                      <a:r>
                        <a:rPr lang="ko-KR" altLang="en-US" dirty="0"/>
                        <a:t>모델을 통해 사람을 감지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84%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거리 계산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RealSense</a:t>
                      </a:r>
                      <a:r>
                        <a:rPr lang="ko-KR" altLang="en-US" dirty="0"/>
                        <a:t>에서 거리 데이터를 받아 계산함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램프 출력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보행자가 카메라와의 거리가 </a:t>
                      </a:r>
                      <a:r>
                        <a:rPr lang="en-US" altLang="ko-KR" dirty="0"/>
                        <a:t>6m </a:t>
                      </a:r>
                      <a:r>
                        <a:rPr lang="ko-KR" altLang="en-US" dirty="0"/>
                        <a:t>이내일 때 램프로 시각적 경고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6208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부저</a:t>
                      </a:r>
                      <a:r>
                        <a:rPr lang="ko-KR" altLang="en-US" dirty="0"/>
                        <a:t> 출력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보행자가 카메라와의 거리가 </a:t>
                      </a:r>
                      <a:r>
                        <a:rPr lang="en-US" altLang="ko-KR" dirty="0"/>
                        <a:t>6m </a:t>
                      </a:r>
                      <a:r>
                        <a:rPr lang="ko-KR" altLang="en-US" dirty="0"/>
                        <a:t>이내일 때 </a:t>
                      </a:r>
                      <a:r>
                        <a:rPr lang="ko-KR" altLang="en-US" dirty="0" err="1"/>
                        <a:t>부저로</a:t>
                      </a:r>
                      <a:r>
                        <a:rPr lang="ko-KR" altLang="en-US" dirty="0"/>
                        <a:t> 소리 경고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962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025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84661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ko-KR" altLang="en-US" sz="2000" dirty="0"/>
              <a:t>현재 진행 상세 결과</a:t>
            </a:r>
            <a:endParaRPr lang="en-US" altLang="ko-KR" sz="2000" dirty="0"/>
          </a:p>
          <a:p>
            <a:pPr lvl="1"/>
            <a:r>
              <a:rPr lang="ko-KR" altLang="en-US" sz="1600" dirty="0"/>
              <a:t>수행 프로젝트의 전체 핵심 모듈을 </a:t>
            </a:r>
            <a:r>
              <a:rPr lang="ko-KR" altLang="en-US" sz="1600" u="sng" dirty="0"/>
              <a:t>표로 정리</a:t>
            </a:r>
            <a:r>
              <a:rPr lang="ko-KR" altLang="en-US" sz="1600" dirty="0"/>
              <a:t>하고</a:t>
            </a:r>
            <a:r>
              <a:rPr lang="en-US" altLang="ko-KR" sz="1600" dirty="0"/>
              <a:t>, </a:t>
            </a:r>
            <a:r>
              <a:rPr lang="ko-KR" altLang="en-US" sz="1600" dirty="0"/>
              <a:t>현재까지 구현 완성도를 </a:t>
            </a:r>
            <a:r>
              <a:rPr lang="en-US" altLang="ko-KR" sz="1600" dirty="0"/>
              <a:t>%</a:t>
            </a:r>
            <a:r>
              <a:rPr lang="ko-KR" altLang="en-US" sz="1600" dirty="0"/>
              <a:t>로 표시 </a:t>
            </a:r>
            <a:r>
              <a:rPr lang="en-US" altLang="ko-KR" sz="1600" dirty="0"/>
              <a:t>(</a:t>
            </a:r>
            <a:r>
              <a:rPr lang="ko-KR" altLang="en-US" sz="1600" dirty="0"/>
              <a:t>필요 시 사진 등 관련 자료 첨부</a:t>
            </a:r>
            <a:r>
              <a:rPr lang="en-US" altLang="ko-KR" sz="1600" dirty="0"/>
              <a:t>)</a:t>
            </a:r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r>
              <a:rPr lang="ko-KR" altLang="en-US" sz="1600" dirty="0"/>
              <a:t>각종 모듈 연결                                사람 인식 및 거리 계산</a:t>
            </a: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  <a:p>
            <a:pPr marL="457200" lvl="1" indent="0">
              <a:buNone/>
            </a:pPr>
            <a:r>
              <a:rPr lang="ko-KR" altLang="en-US" sz="1600" dirty="0"/>
              <a:t>램프 출력                                      </a:t>
            </a:r>
            <a:r>
              <a:rPr lang="ko-KR" altLang="en-US" sz="1600" dirty="0" err="1"/>
              <a:t>부저</a:t>
            </a:r>
            <a:r>
              <a:rPr lang="ko-KR" altLang="en-US" sz="1600" dirty="0"/>
              <a:t> 출력</a:t>
            </a:r>
            <a:endParaRPr lang="en-US" altLang="ko-KR" sz="1600" dirty="0"/>
          </a:p>
          <a:p>
            <a:pPr marL="457200" lvl="1" indent="0">
              <a:buNone/>
            </a:pPr>
            <a:endParaRPr lang="en-US" altLang="ko-KR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27C4CBA-D58F-4E43-A22D-D8591319FD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17" t="9833" r="17025" b="49433"/>
          <a:stretch/>
        </p:blipFill>
        <p:spPr>
          <a:xfrm>
            <a:off x="4594848" y="1555657"/>
            <a:ext cx="2611424" cy="18722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87369F-6E2E-4950-A6F4-5EA3131048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36" y="1556793"/>
            <a:ext cx="2431075" cy="187220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5196CF4-23EC-497A-9145-DD0AE5D809A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6" b="36893"/>
          <a:stretch/>
        </p:blipFill>
        <p:spPr>
          <a:xfrm>
            <a:off x="1001036" y="3933056"/>
            <a:ext cx="2431075" cy="187962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D2F6371-6209-45BD-AAA7-FD1C867B2AA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6" t="22683" r="27589" b="47901"/>
          <a:stretch/>
        </p:blipFill>
        <p:spPr>
          <a:xfrm>
            <a:off x="4554840" y="3933055"/>
            <a:ext cx="2611424" cy="187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10041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293</ep:Words>
  <ep:PresentationFormat>화면 슬라이드 쇼(4:3)</ep:PresentationFormat>
  <ep:Paragraphs>82</ep:Paragraphs>
  <ep:Slides>11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Office 테마</vt:lpstr>
      <vt:lpstr>객체인식을 통한 자전거 경고시스템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2014-10-16T04:38:08.000</dcterms:created>
  <dc:creator>hoyoul</dc:creator>
  <cp:lastModifiedBy>김규영</cp:lastModifiedBy>
  <dcterms:modified xsi:type="dcterms:W3CDTF">2024-12-12T10:01:19.624</dcterms:modified>
  <cp:revision>42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